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</p:sldMasterIdLst>
  <p:notesMasterIdLst>
    <p:notesMasterId r:id="rId48"/>
  </p:notesMasterIdLst>
  <p:sldIdLst>
    <p:sldId id="256" r:id="rId2"/>
    <p:sldId id="281" r:id="rId3"/>
    <p:sldId id="850" r:id="rId4"/>
    <p:sldId id="843" r:id="rId5"/>
    <p:sldId id="845" r:id="rId6"/>
    <p:sldId id="849" r:id="rId7"/>
    <p:sldId id="851" r:id="rId8"/>
    <p:sldId id="842" r:id="rId9"/>
    <p:sldId id="841" r:id="rId10"/>
    <p:sldId id="261" r:id="rId11"/>
    <p:sldId id="257" r:id="rId12"/>
    <p:sldId id="258" r:id="rId13"/>
    <p:sldId id="259" r:id="rId14"/>
    <p:sldId id="260" r:id="rId15"/>
    <p:sldId id="283" r:id="rId16"/>
    <p:sldId id="264" r:id="rId17"/>
    <p:sldId id="265" r:id="rId18"/>
    <p:sldId id="284" r:id="rId19"/>
    <p:sldId id="266" r:id="rId20"/>
    <p:sldId id="263" r:id="rId21"/>
    <p:sldId id="285" r:id="rId22"/>
    <p:sldId id="268" r:id="rId23"/>
    <p:sldId id="267" r:id="rId24"/>
    <p:sldId id="269" r:id="rId25"/>
    <p:sldId id="290" r:id="rId26"/>
    <p:sldId id="270" r:id="rId27"/>
    <p:sldId id="274" r:id="rId28"/>
    <p:sldId id="289" r:id="rId29"/>
    <p:sldId id="262" r:id="rId30"/>
    <p:sldId id="271" r:id="rId31"/>
    <p:sldId id="286" r:id="rId32"/>
    <p:sldId id="273" r:id="rId33"/>
    <p:sldId id="275" r:id="rId34"/>
    <p:sldId id="291" r:id="rId35"/>
    <p:sldId id="292" r:id="rId36"/>
    <p:sldId id="294" r:id="rId37"/>
    <p:sldId id="287" r:id="rId38"/>
    <p:sldId id="276" r:id="rId39"/>
    <p:sldId id="288" r:id="rId40"/>
    <p:sldId id="272" r:id="rId41"/>
    <p:sldId id="277" r:id="rId42"/>
    <p:sldId id="278" r:id="rId43"/>
    <p:sldId id="279" r:id="rId44"/>
    <p:sldId id="280" r:id="rId45"/>
    <p:sldId id="282" r:id="rId46"/>
    <p:sldId id="293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739C48-39D8-49C1-A8E3-023DA3AE8854}">
  <a:tblStyle styleId="{64739C48-39D8-49C1-A8E3-023DA3AE88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5846"/>
  </p:normalViewPr>
  <p:slideViewPr>
    <p:cSldViewPr snapToGrid="0" snapToObjects="1">
      <p:cViewPr varScale="1">
        <p:scale>
          <a:sx n="112" d="100"/>
          <a:sy n="11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94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55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2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Text">
  <p:cSld name="Main Sl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2"/>
          </p:nvPr>
        </p:nvSpPr>
        <p:spPr>
          <a:xfrm>
            <a:off x="828675" y="1564482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3"/>
          </p:nvPr>
        </p:nvSpPr>
        <p:spPr>
          <a:xfrm>
            <a:off x="4843462" y="1564481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No Link">
  <p:cSld name="Main Slide No Li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3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4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4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6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6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>
            <a:off x="457200" y="1090613"/>
            <a:ext cx="0" cy="1612900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7672387" y="4792262"/>
            <a:ext cx="271463" cy="16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>
  <p:cSld name="Introduction/About HL7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2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2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nman.clinfhir.com/connectathon.html?event=con2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132030" y="995607"/>
            <a:ext cx="4668695" cy="207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HL7 FHIR Connectathon 28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Connectathon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(</a:t>
            </a:r>
            <a:r>
              <a:rPr lang="en-US" dirty="0" err="1"/>
              <a:t>ConMan</a:t>
            </a:r>
            <a:r>
              <a:rPr lang="en-US" dirty="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282C1-D5EA-6348-8C5F-A0DBB03E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95" y="3652702"/>
            <a:ext cx="26955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396713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</p:spTree>
    <p:extLst>
      <p:ext uri="{BB962C8B-B14F-4D97-AF65-F5344CB8AC3E}">
        <p14:creationId xmlns:p14="http://schemas.microsoft.com/office/powerpoint/2010/main" val="339131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2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r>
              <a:rPr lang="en-US" dirty="0"/>
              <a:t> Architecture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2629B-F7CD-6C42-BA73-ABB10708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053434" y="1576587"/>
            <a:ext cx="1269545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4355981" y="1339823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4355981" y="2490987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2821096" y="1625574"/>
            <a:ext cx="1534885" cy="551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2821096" y="2176662"/>
            <a:ext cx="1534885" cy="6000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3893265" y="24767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3893265" y="137635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52255" y="1777414"/>
            <a:ext cx="206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Description</a:t>
            </a:r>
          </a:p>
          <a:p>
            <a:r>
              <a:rPr lang="en-US" sz="1050" dirty="0"/>
              <a:t>Type</a:t>
            </a:r>
          </a:p>
          <a:p>
            <a:r>
              <a:rPr lang="en-US" sz="1050" dirty="0"/>
              <a:t>Track Lead</a:t>
            </a:r>
          </a:p>
          <a:p>
            <a:r>
              <a:rPr lang="en-US" sz="1050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6237075" y="1187254"/>
            <a:ext cx="24465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Represent an IG</a:t>
            </a:r>
          </a:p>
          <a:p>
            <a:r>
              <a:rPr lang="en-US" sz="1050" dirty="0"/>
              <a:t>Description</a:t>
            </a:r>
          </a:p>
          <a:p>
            <a:r>
              <a:rPr lang="en-US" sz="1050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6339019" y="2364972"/>
            <a:ext cx="20505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specific scenario to be tested</a:t>
            </a:r>
          </a:p>
          <a:p>
            <a:r>
              <a:rPr lang="en-US" sz="1050" dirty="0"/>
              <a:t>Varying level of detail</a:t>
            </a:r>
          </a:p>
          <a:p>
            <a:r>
              <a:rPr lang="en-US" sz="1050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7071156" y="3121977"/>
            <a:ext cx="17237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4355981" y="3870492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5139752" y="3062487"/>
            <a:ext cx="0" cy="8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4677323" y="35934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6366821" y="3870492"/>
            <a:ext cx="23358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Result of testing a server interaction</a:t>
            </a:r>
          </a:p>
          <a:p>
            <a:r>
              <a:rPr lang="en-US" sz="1050" dirty="0"/>
              <a:t>Generally a client &amp; server in roles</a:t>
            </a:r>
          </a:p>
          <a:p>
            <a:r>
              <a:rPr lang="en-US" sz="1050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053434" y="3518275"/>
            <a:ext cx="1269546" cy="5715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053434" y="4277240"/>
            <a:ext cx="1269546" cy="5715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3322980" y="3804026"/>
            <a:ext cx="1033001" cy="35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3322980" y="4156242"/>
            <a:ext cx="1033001" cy="406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333633" y="3620265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333633" y="4444822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3384325" y="34937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3433751" y="4284631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CBFFA3-5C12-C144-80AB-75C662A5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84" y="560600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9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Process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If testing an IG, ensure that there is a definition for the IG in </a:t>
            </a:r>
            <a:r>
              <a:rPr lang="en-US" sz="1600" dirty="0" err="1"/>
              <a:t>conMan</a:t>
            </a:r>
            <a:endParaRPr lang="en-US" sz="1600" dirty="0"/>
          </a:p>
          <a:p>
            <a:pPr lvl="2"/>
            <a:r>
              <a:rPr lang="en-US" sz="1400" dirty="0"/>
              <a:t>Should only be 1 per IG</a:t>
            </a:r>
          </a:p>
          <a:p>
            <a:pPr lvl="2"/>
            <a:r>
              <a:rPr lang="en-US" sz="1400" dirty="0"/>
              <a:t>IG’s can be referenced by any number of Tracks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Create the Track</a:t>
            </a:r>
          </a:p>
          <a:p>
            <a:pPr lvl="2"/>
            <a:r>
              <a:rPr lang="en-US" sz="1400" dirty="0"/>
              <a:t>Track Lead</a:t>
            </a:r>
          </a:p>
          <a:p>
            <a:pPr lvl="2"/>
            <a:r>
              <a:rPr lang="en-US" sz="1400" dirty="0"/>
              <a:t>Description</a:t>
            </a:r>
          </a:p>
          <a:p>
            <a:pPr lvl="2"/>
            <a:r>
              <a:rPr lang="en-US" sz="1400" dirty="0"/>
              <a:t>IGs</a:t>
            </a:r>
          </a:p>
          <a:p>
            <a:pPr lvl="2"/>
            <a:r>
              <a:rPr lang="en-US" sz="1400" dirty="0"/>
              <a:t>Links to confluence / FHIR registry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Add the scenarios</a:t>
            </a:r>
          </a:p>
          <a:p>
            <a:pPr lvl="2"/>
            <a:r>
              <a:rPr lang="en-US" sz="1400" dirty="0"/>
              <a:t>Basis of testing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764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8DF6C-76DC-0C4E-BD45-0A2F8A9D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Set Up</a:t>
            </a:r>
          </a:p>
        </p:txBody>
      </p:sp>
    </p:spTree>
    <p:extLst>
      <p:ext uri="{BB962C8B-B14F-4D97-AF65-F5344CB8AC3E}">
        <p14:creationId xmlns:p14="http://schemas.microsoft.com/office/powerpoint/2010/main" val="427229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881758"/>
            <a:ext cx="9144000" cy="2712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86" y="3345593"/>
            <a:ext cx="6699652" cy="1797907"/>
          </a:xfrm>
        </p:spPr>
        <p:txBody>
          <a:bodyPr>
            <a:normAutofit/>
          </a:bodyPr>
          <a:lstStyle/>
          <a:p>
            <a:r>
              <a:rPr lang="en-US" sz="1400" dirty="0"/>
              <a:t>Main IG attributes</a:t>
            </a:r>
          </a:p>
          <a:p>
            <a:r>
              <a:rPr lang="en-US" sz="1400" dirty="0"/>
              <a:t>Tracks are those with a link to the IG</a:t>
            </a:r>
          </a:p>
          <a:p>
            <a:pPr lvl="1"/>
            <a:r>
              <a:rPr lang="en-US" sz="1400" dirty="0"/>
              <a:t>Set in track edit (next section) and read-only here</a:t>
            </a:r>
          </a:p>
          <a:p>
            <a:r>
              <a:rPr lang="en-US" sz="1400" dirty="0"/>
              <a:t>External link is IG on web (i.e. human readable version)</a:t>
            </a:r>
          </a:p>
          <a:p>
            <a:r>
              <a:rPr lang="en-US" sz="1400" dirty="0"/>
              <a:t>Package &amp; version if IG is in FHIR registry</a:t>
            </a:r>
          </a:p>
          <a:p>
            <a:pPr lvl="1"/>
            <a:r>
              <a:rPr lang="en-US" sz="1400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115274" y="3211213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8752092" y="2238219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6067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953" y="1169233"/>
            <a:ext cx="3932292" cy="3341711"/>
          </a:xfrm>
        </p:spPr>
        <p:txBody>
          <a:bodyPr/>
          <a:lstStyle/>
          <a:p>
            <a:r>
              <a:rPr lang="en-US" sz="1800" dirty="0"/>
              <a:t>Keep name &amp; description short</a:t>
            </a:r>
          </a:p>
          <a:p>
            <a:r>
              <a:rPr lang="en-US" sz="1800" dirty="0"/>
              <a:t>Use ‘External Link’ for location of IG</a:t>
            </a:r>
          </a:p>
          <a:p>
            <a:r>
              <a:rPr lang="en-US" sz="1800" dirty="0"/>
              <a:t>Set package and version so can be found in registry</a:t>
            </a:r>
          </a:p>
          <a:p>
            <a:pPr lvl="1"/>
            <a:r>
              <a:rPr lang="en-US" sz="1600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4862"/>
            <a:ext cx="4282303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92FC3-BE83-F540-BF84-AD29D2D1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Setup</a:t>
            </a:r>
          </a:p>
        </p:txBody>
      </p:sp>
    </p:spTree>
    <p:extLst>
      <p:ext uri="{BB962C8B-B14F-4D97-AF65-F5344CB8AC3E}">
        <p14:creationId xmlns:p14="http://schemas.microsoft.com/office/powerpoint/2010/main" val="12582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108"/>
            <a:ext cx="9144000" cy="40293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713604" y="3560681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124467" y="2752468"/>
            <a:ext cx="349077" cy="240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9301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Connectathon Manager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Make it easier to find servers to test against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1584755" y="4726459"/>
            <a:ext cx="49199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345845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7876" y="988306"/>
            <a:ext cx="2982091" cy="3628664"/>
          </a:xfrm>
        </p:spPr>
        <p:txBody>
          <a:bodyPr>
            <a:normAutofit/>
          </a:bodyPr>
          <a:lstStyle/>
          <a:p>
            <a:r>
              <a:rPr lang="en-US" sz="1600" dirty="0"/>
              <a:t>Track lead is only one who can edit</a:t>
            </a:r>
          </a:p>
          <a:p>
            <a:pPr marL="76200" indent="0">
              <a:buNone/>
            </a:pPr>
            <a:r>
              <a:rPr lang="en-US" sz="1600" dirty="0"/>
              <a:t>	* Logged in user</a:t>
            </a:r>
          </a:p>
          <a:p>
            <a:r>
              <a:rPr lang="en-US" sz="1600" dirty="0"/>
              <a:t>Track type so users know what to expect</a:t>
            </a:r>
          </a:p>
          <a:p>
            <a:r>
              <a:rPr lang="en-US" sz="1600" dirty="0"/>
              <a:t>If type = IG Review can select IG’s</a:t>
            </a:r>
          </a:p>
          <a:p>
            <a:pPr marL="558800" lvl="1" indent="0">
              <a:buNone/>
            </a:pPr>
            <a:r>
              <a:rPr lang="en-US" sz="1600" dirty="0"/>
              <a:t>* Can have multiple</a:t>
            </a:r>
          </a:p>
          <a:p>
            <a:pPr marL="558800" lvl="1" indent="0">
              <a:buNone/>
            </a:pPr>
            <a:r>
              <a:rPr lang="en-US" sz="1600" dirty="0"/>
              <a:t>* Will be displayed in IG list and track description</a:t>
            </a:r>
          </a:p>
          <a:p>
            <a:r>
              <a:rPr lang="en-US" sz="1600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0" y="1101200"/>
            <a:ext cx="5653056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1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213110-0730-2F48-BF22-54A6A0A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349124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Describes a specific usage of an IG (or other)</a:t>
            </a:r>
          </a:p>
          <a:p>
            <a:r>
              <a:rPr lang="en-US" sz="2000" dirty="0"/>
              <a:t>Optional, but needed if recording test results in </a:t>
            </a:r>
            <a:r>
              <a:rPr lang="en-US" sz="2000" dirty="0" err="1"/>
              <a:t>conMan</a:t>
            </a:r>
            <a:endParaRPr lang="en-US" sz="2000" dirty="0"/>
          </a:p>
          <a:p>
            <a:r>
              <a:rPr lang="en-US" sz="2000" dirty="0"/>
              <a:t>Each scenario can have varying degrees of detail</a:t>
            </a:r>
          </a:p>
          <a:p>
            <a:pPr lvl="1"/>
            <a:r>
              <a:rPr lang="en-US" sz="1800" dirty="0"/>
              <a:t>User can always load the Confluence page via the link in the track</a:t>
            </a:r>
          </a:p>
          <a:p>
            <a:pPr lvl="1"/>
            <a:r>
              <a:rPr lang="en-US" sz="1800" dirty="0"/>
              <a:t>Each scenario has the roles needed within that scenario</a:t>
            </a:r>
          </a:p>
          <a:p>
            <a:pPr lvl="2"/>
            <a:r>
              <a:rPr lang="en-US" sz="1600" dirty="0"/>
              <a:t>E.g. for Clinical Reasoning there is a Producer (server) and a Consumer (client)</a:t>
            </a:r>
          </a:p>
          <a:p>
            <a:pPr lvl="2"/>
            <a:r>
              <a:rPr lang="en-US" sz="1600" dirty="0"/>
              <a:t>Roles are shared across all scenarios in a track</a:t>
            </a:r>
          </a:p>
          <a:p>
            <a:pPr lvl="3"/>
            <a:r>
              <a:rPr lang="en-US" sz="1600" dirty="0"/>
              <a:t>Define in one scenario, and include it in any others (within the track)</a:t>
            </a:r>
          </a:p>
          <a:p>
            <a:pPr lvl="3"/>
            <a:r>
              <a:rPr lang="en-US" sz="1600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70521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295F-9DE8-5F47-9CD9-EC7ABB81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5" y="999256"/>
            <a:ext cx="7797443" cy="4029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3855309" y="2318827"/>
            <a:ext cx="472645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3432089" y="2655547"/>
            <a:ext cx="880418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847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8377" y="1134893"/>
            <a:ext cx="4114868" cy="3376051"/>
          </a:xfrm>
        </p:spPr>
        <p:txBody>
          <a:bodyPr>
            <a:normAutofit/>
          </a:bodyPr>
          <a:lstStyle/>
          <a:p>
            <a:r>
              <a:rPr lang="en-US" sz="2000" dirty="0"/>
              <a:t>At least have description and roles</a:t>
            </a:r>
          </a:p>
          <a:p>
            <a:r>
              <a:rPr lang="en-US" sz="2000" dirty="0"/>
              <a:t>Roles:</a:t>
            </a:r>
          </a:p>
          <a:p>
            <a:pPr lvl="1"/>
            <a:r>
              <a:rPr lang="en-US" sz="1800" dirty="0"/>
              <a:t>Want at least 1 client &amp; 1 server</a:t>
            </a:r>
          </a:p>
          <a:p>
            <a:pPr lvl="1"/>
            <a:r>
              <a:rPr lang="en-US" sz="1800" dirty="0"/>
              <a:t>May have other roles</a:t>
            </a:r>
          </a:p>
          <a:p>
            <a:pPr lvl="2"/>
            <a:r>
              <a:rPr lang="en-US" sz="1600" dirty="0"/>
              <a:t>Each role is a client or </a:t>
            </a:r>
            <a:r>
              <a:rPr lang="en-US" sz="1600" dirty="0" err="1"/>
              <a:t>aserver</a:t>
            </a:r>
            <a:endParaRPr lang="en-US" sz="1600" dirty="0"/>
          </a:p>
          <a:p>
            <a:r>
              <a:rPr lang="en-US" sz="2000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5" y="1371599"/>
            <a:ext cx="4410062" cy="23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2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1378" y="1281480"/>
            <a:ext cx="2642956" cy="3376051"/>
          </a:xfrm>
        </p:spPr>
        <p:txBody>
          <a:bodyPr/>
          <a:lstStyle/>
          <a:p>
            <a:r>
              <a:rPr lang="en-US" sz="1600" dirty="0"/>
              <a:t>Will list all the roles in the track</a:t>
            </a:r>
          </a:p>
          <a:p>
            <a:r>
              <a:rPr lang="en-US" sz="1600" dirty="0"/>
              <a:t>Select the ones you want</a:t>
            </a:r>
          </a:p>
          <a:p>
            <a:r>
              <a:rPr lang="en-US" sz="1600" dirty="0"/>
              <a:t>Can add new ones</a:t>
            </a:r>
          </a:p>
          <a:p>
            <a:r>
              <a:rPr lang="en-US" sz="1600" dirty="0"/>
              <a:t>Role is not a specific server / client</a:t>
            </a:r>
          </a:p>
          <a:p>
            <a:pPr lvl="1"/>
            <a:r>
              <a:rPr lang="en-US" sz="1400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6" y="1460907"/>
            <a:ext cx="5609422" cy="25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 Setup</a:t>
            </a:r>
          </a:p>
        </p:txBody>
      </p:sp>
    </p:spTree>
    <p:extLst>
      <p:ext uri="{BB962C8B-B14F-4D97-AF65-F5344CB8AC3E}">
        <p14:creationId xmlns:p14="http://schemas.microsoft.com/office/powerpoint/2010/main" val="199537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9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8B0282-4CA3-6040-9E0A-2458ED44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Setup</a:t>
            </a:r>
          </a:p>
        </p:txBody>
      </p:sp>
    </p:spTree>
    <p:extLst>
      <p:ext uri="{BB962C8B-B14F-4D97-AF65-F5344CB8AC3E}">
        <p14:creationId xmlns:p14="http://schemas.microsoft.com/office/powerpoint/2010/main" val="374239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1" y="1268017"/>
            <a:ext cx="3904146" cy="15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71" y="1121375"/>
            <a:ext cx="4276595" cy="34340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3215847" y="2363230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3635976" y="2497610"/>
            <a:ext cx="997808" cy="1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76A61-CE5E-AC4F-9BE1-03DC5563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8451-F167-A343-BBF0-EF3742EF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0B0E3-FC43-624D-8F20-873F6AD41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487" y="4623872"/>
            <a:ext cx="6690123" cy="389793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/>
              <a:t>http://</a:t>
            </a:r>
            <a:r>
              <a:rPr lang="en-US" sz="1600" dirty="0" err="1"/>
              <a:t>conman.clinfhir.com</a:t>
            </a:r>
            <a:r>
              <a:rPr lang="en-US" sz="1600" dirty="0"/>
              <a:t>/</a:t>
            </a:r>
            <a:r>
              <a:rPr lang="en-US" sz="1600" dirty="0" err="1"/>
              <a:t>connectathon.html?event</a:t>
            </a:r>
            <a:r>
              <a:rPr lang="en-US" sz="1600" dirty="0"/>
              <a:t>=con27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E61F7-7AAC-C34D-8A4F-B345BF2A7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0E5BA-3810-CD49-A028-0ACFDF28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7" y="883725"/>
            <a:ext cx="8389620" cy="37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89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3600608"/>
            <a:ext cx="8228883" cy="1542892"/>
          </a:xfrm>
        </p:spPr>
        <p:txBody>
          <a:bodyPr>
            <a:normAutofit/>
          </a:bodyPr>
          <a:lstStyle/>
          <a:p>
            <a:r>
              <a:rPr lang="en-US" sz="2000" dirty="0"/>
              <a:t>Shows who participated in which track</a:t>
            </a:r>
          </a:p>
          <a:p>
            <a:r>
              <a:rPr lang="en-US" sz="2000" dirty="0"/>
              <a:t>Derived from user setup</a:t>
            </a:r>
          </a:p>
          <a:p>
            <a:pPr lvl="1"/>
            <a:r>
              <a:rPr lang="en-US" sz="1800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7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9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D90412-E8B1-D544-BB4E-F0A8CBC4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Setup</a:t>
            </a:r>
          </a:p>
        </p:txBody>
      </p:sp>
    </p:spTree>
    <p:extLst>
      <p:ext uri="{BB962C8B-B14F-4D97-AF65-F5344CB8AC3E}">
        <p14:creationId xmlns:p14="http://schemas.microsoft.com/office/powerpoint/2010/main" val="197247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53" y="3102964"/>
            <a:ext cx="8228883" cy="2040536"/>
          </a:xfrm>
        </p:spPr>
        <p:txBody>
          <a:bodyPr>
            <a:normAutofit/>
          </a:bodyPr>
          <a:lstStyle/>
          <a:p>
            <a:r>
              <a:rPr lang="en-US" sz="2000" dirty="0"/>
              <a:t>Allows participants to find servers for testing</a:t>
            </a:r>
          </a:p>
          <a:p>
            <a:r>
              <a:rPr lang="en-US" sz="2000" dirty="0"/>
              <a:t>Tracks set by server owner (in edit dialog).</a:t>
            </a:r>
          </a:p>
          <a:p>
            <a:pPr lvl="1"/>
            <a:r>
              <a:rPr lang="en-US" sz="1800" dirty="0"/>
              <a:t>Indicative only – </a:t>
            </a:r>
            <a:r>
              <a:rPr lang="en-US" sz="1800" dirty="0" err="1"/>
              <a:t>ie</a:t>
            </a:r>
            <a:r>
              <a:rPr lang="en-US" sz="1800" dirty="0"/>
              <a:t> any test can select any server</a:t>
            </a:r>
          </a:p>
          <a:p>
            <a:pPr lvl="1"/>
            <a:r>
              <a:rPr lang="en-US" sz="1800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" y="824132"/>
            <a:ext cx="9144000" cy="24328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8305285" y="2137394"/>
            <a:ext cx="758396" cy="4118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8399506" y="2636623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39406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052" y="1134893"/>
            <a:ext cx="387919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Has endpoint and UI (if any)</a:t>
            </a:r>
          </a:p>
          <a:p>
            <a:r>
              <a:rPr lang="en-US" sz="1400" dirty="0"/>
              <a:t>Check </a:t>
            </a:r>
            <a:r>
              <a:rPr lang="en-US" sz="1400" dirty="0" err="1"/>
              <a:t>CapabilityStatement</a:t>
            </a:r>
            <a:r>
              <a:rPr lang="en-US" sz="1400" dirty="0"/>
              <a:t> link to populate Capability tab</a:t>
            </a:r>
          </a:p>
          <a:p>
            <a:pPr lvl="1"/>
            <a:r>
              <a:rPr lang="en-US" sz="1400" dirty="0"/>
              <a:t>Populates FHIR version</a:t>
            </a:r>
          </a:p>
          <a:p>
            <a:r>
              <a:rPr lang="en-US" sz="1400" dirty="0"/>
              <a:t>Associated tracks tab</a:t>
            </a:r>
          </a:p>
          <a:p>
            <a:pPr lvl="1"/>
            <a:r>
              <a:rPr lang="en-US" sz="1400" dirty="0"/>
              <a:t>Tracks this server can be used for</a:t>
            </a:r>
          </a:p>
          <a:p>
            <a:pPr lvl="1"/>
            <a:r>
              <a:rPr lang="en-US" sz="1400" dirty="0"/>
              <a:t>(Indicative only)</a:t>
            </a:r>
          </a:p>
          <a:p>
            <a:r>
              <a:rPr lang="en-US" sz="1400" dirty="0"/>
              <a:t>Link to load clinFHIR Server Query</a:t>
            </a:r>
          </a:p>
          <a:p>
            <a:pPr lvl="1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0" y="1123097"/>
            <a:ext cx="4749842" cy="38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3182" y="1561470"/>
            <a:ext cx="2568881" cy="3376051"/>
          </a:xfrm>
        </p:spPr>
        <p:txBody>
          <a:bodyPr/>
          <a:lstStyle/>
          <a:p>
            <a:r>
              <a:rPr lang="en-US" sz="1400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369219"/>
            <a:ext cx="6012427" cy="25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413" y="1134893"/>
            <a:ext cx="3217832" cy="3376051"/>
          </a:xfrm>
        </p:spPr>
        <p:txBody>
          <a:bodyPr/>
          <a:lstStyle/>
          <a:p>
            <a:r>
              <a:rPr lang="en-US" sz="1600" dirty="0"/>
              <a:t>A rendition of the </a:t>
            </a:r>
            <a:r>
              <a:rPr lang="en-US" sz="1600" dirty="0" err="1"/>
              <a:t>CapabilityStatement</a:t>
            </a:r>
            <a:endParaRPr lang="en-US" sz="1600" dirty="0"/>
          </a:p>
          <a:p>
            <a:r>
              <a:rPr lang="en-US" sz="1600" dirty="0"/>
              <a:t>Must click ‘Check </a:t>
            </a:r>
            <a:r>
              <a:rPr lang="en-US" sz="1600" dirty="0" err="1"/>
              <a:t>CapabilityStatement</a:t>
            </a:r>
            <a:r>
              <a:rPr lang="en-US" sz="1600" dirty="0"/>
              <a:t> link on front tab to populate</a:t>
            </a:r>
          </a:p>
          <a:p>
            <a:pPr lvl="1"/>
            <a:r>
              <a:rPr lang="en-US" sz="1400" dirty="0"/>
              <a:t>(Statement can be large)</a:t>
            </a:r>
          </a:p>
          <a:p>
            <a:pPr lvl="1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138270"/>
            <a:ext cx="5284059" cy="38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038" y="4155193"/>
            <a:ext cx="8228883" cy="3376051"/>
          </a:xfrm>
        </p:spPr>
        <p:txBody>
          <a:bodyPr/>
          <a:lstStyle/>
          <a:p>
            <a:r>
              <a:rPr lang="en-US" sz="1800" dirty="0"/>
              <a:t>From link on server dialog</a:t>
            </a:r>
          </a:p>
          <a:p>
            <a:r>
              <a:rPr lang="en-US" sz="1800" dirty="0"/>
              <a:t>Allows queries against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988306"/>
            <a:ext cx="7988644" cy="3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5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E803-A9A5-8845-9735-C18E3A73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setup</a:t>
            </a:r>
          </a:p>
        </p:txBody>
      </p:sp>
    </p:spTree>
    <p:extLst>
      <p:ext uri="{BB962C8B-B14F-4D97-AF65-F5344CB8AC3E}">
        <p14:creationId xmlns:p14="http://schemas.microsoft.com/office/powerpoint/2010/main" val="1119502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4" y="3249495"/>
            <a:ext cx="822888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Potential clients for use against a server</a:t>
            </a:r>
          </a:p>
          <a:p>
            <a:r>
              <a:rPr lang="en-US" sz="1400" dirty="0"/>
              <a:t>The ‘invoke’ link will launch the client (if web based)</a:t>
            </a:r>
          </a:p>
          <a:p>
            <a:r>
              <a:rPr lang="en-US" sz="1400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0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4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FFBF-2B68-CC4A-8E7F-E1C3E71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67527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A1-3BB8-E84B-9450-0F6C8527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to use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49518-F955-F340-A623-50980B424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Nope, it’s optional. You could:</a:t>
            </a:r>
          </a:p>
          <a:p>
            <a:pPr lvl="1"/>
            <a:r>
              <a:rPr lang="en-US" dirty="0"/>
              <a:t>Not use it at all</a:t>
            </a:r>
          </a:p>
          <a:p>
            <a:pPr lvl="1"/>
            <a:r>
              <a:rPr lang="en-US" dirty="0"/>
              <a:t>Just use it to track servers &amp; clients</a:t>
            </a:r>
          </a:p>
          <a:p>
            <a:pPr lvl="1"/>
            <a:r>
              <a:rPr lang="en-US" dirty="0"/>
              <a:t>Record results for your track</a:t>
            </a:r>
          </a:p>
          <a:p>
            <a:r>
              <a:rPr lang="en-US" dirty="0"/>
              <a:t>We will:</a:t>
            </a:r>
          </a:p>
          <a:p>
            <a:pPr lvl="1"/>
            <a:r>
              <a:rPr lang="en-US" dirty="0"/>
              <a:t>Have a basic entry for your track</a:t>
            </a:r>
          </a:p>
          <a:p>
            <a:pPr lvl="2"/>
            <a:r>
              <a:rPr lang="en-US" dirty="0"/>
              <a:t>Name, description, confluence link, basic scenario</a:t>
            </a:r>
          </a:p>
          <a:p>
            <a:r>
              <a:rPr lang="en-US" dirty="0"/>
              <a:t>You can edit as you please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4085-1D81-6C4E-A8AE-AAED89E0B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79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871810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4251066"/>
            <a:ext cx="8228883" cy="3376051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1184959"/>
            <a:ext cx="9144000" cy="30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9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96"/>
            <a:ext cx="9144000" cy="2977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2" y="3777521"/>
            <a:ext cx="8228883" cy="733423"/>
          </a:xfrm>
        </p:spPr>
        <p:txBody>
          <a:bodyPr>
            <a:normAutofit fontScale="77500" lnSpcReduction="20000"/>
          </a:bodyPr>
          <a:lstStyle/>
          <a:p>
            <a:r>
              <a:rPr lang="en-US" sz="1400" dirty="0"/>
              <a:t>All defined scenarios are listed in the tab. </a:t>
            </a:r>
          </a:p>
          <a:p>
            <a:r>
              <a:rPr lang="en-US" sz="1400" dirty="0"/>
              <a:t>Add a client (in a role) and a server (in a role) and the ‘intersection’ is where a test result can be added (one per combination)</a:t>
            </a:r>
          </a:p>
          <a:p>
            <a:r>
              <a:rPr lang="en-US" sz="1400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34" y="859172"/>
            <a:ext cx="4424889" cy="15831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8260314" y="3325495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241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43014"/>
            <a:ext cx="4107304" cy="112332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400" dirty="0"/>
              <a:t>Click the ‘Enter result’ link to set the result</a:t>
            </a:r>
          </a:p>
          <a:p>
            <a:r>
              <a:rPr lang="en-US" sz="1400" dirty="0"/>
              <a:t>Can indicate outcome: Pass / Fail / Partial or just a note</a:t>
            </a:r>
          </a:p>
          <a:p>
            <a:r>
              <a:rPr lang="en-US" sz="1400" dirty="0"/>
              <a:t>Can select the IG if more than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70"/>
            <a:ext cx="9144000" cy="30041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5011985" y="2914049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4399005" y="4020171"/>
            <a:ext cx="4432987" cy="104617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j-lt"/>
              </a:rPr>
              <a:t>Can enter a note for any result</a:t>
            </a:r>
          </a:p>
          <a:p>
            <a:r>
              <a:rPr lang="en-US" sz="1600" dirty="0">
                <a:latin typeface="+mj-lt"/>
              </a:rPr>
              <a:t>Can change the asserter</a:t>
            </a:r>
          </a:p>
          <a:p>
            <a:r>
              <a:rPr lang="en-US" sz="1600" dirty="0">
                <a:latin typeface="+mj-lt"/>
              </a:rPr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35" y="248398"/>
            <a:ext cx="3739502" cy="26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2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43" y="1141693"/>
            <a:ext cx="7290487" cy="3127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47" y="3893084"/>
            <a:ext cx="8228883" cy="3376051"/>
          </a:xfrm>
        </p:spPr>
        <p:txBody>
          <a:bodyPr>
            <a:normAutofit/>
          </a:bodyPr>
          <a:lstStyle/>
          <a:p>
            <a:r>
              <a:rPr lang="en-US" sz="2000" dirty="0"/>
              <a:t>Various report formats </a:t>
            </a:r>
          </a:p>
          <a:p>
            <a:r>
              <a:rPr lang="en-US" sz="2000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164618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3753" y="4155194"/>
            <a:ext cx="8228883" cy="3376051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8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9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118296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setup: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E782A-EB99-EB46-9672-9B74AC1A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7" y="1170892"/>
            <a:ext cx="7166610" cy="33400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2118877" y="3134602"/>
            <a:ext cx="349077" cy="240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4635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043D-233F-0A42-8B75-EDBDD4A4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track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5576D-320E-FD48-9844-CC607578E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83175-9665-8544-AA20-123DADF7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10" y="205979"/>
            <a:ext cx="5609020" cy="43112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32E6BF-1D0A-D342-947F-04DA1FCF5C91}"/>
              </a:ext>
            </a:extLst>
          </p:cNvPr>
          <p:cNvSpPr/>
          <p:nvPr/>
        </p:nvSpPr>
        <p:spPr>
          <a:xfrm>
            <a:off x="4321224" y="988306"/>
            <a:ext cx="2399615" cy="314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D847C-B2B7-9A44-810E-C1B61A8B9A1A}"/>
              </a:ext>
            </a:extLst>
          </p:cNvPr>
          <p:cNvSpPr/>
          <p:nvPr/>
        </p:nvSpPr>
        <p:spPr>
          <a:xfrm>
            <a:off x="4347894" y="1300726"/>
            <a:ext cx="2399615" cy="314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3966E3-CE0D-3E44-B77D-1F05E64171E7}"/>
              </a:ext>
            </a:extLst>
          </p:cNvPr>
          <p:cNvSpPr/>
          <p:nvPr/>
        </p:nvSpPr>
        <p:spPr>
          <a:xfrm>
            <a:off x="4332654" y="1651246"/>
            <a:ext cx="3965526" cy="3147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6009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660C9-90EB-BF44-BEE0-7323C7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&amp;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0246A-CE1F-924E-98F3-6F7F615B9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update track &amp; other details (</a:t>
            </a:r>
            <a:r>
              <a:rPr lang="en-US"/>
              <a:t>from tomorrow)</a:t>
            </a:r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 description &amp; scenarios</a:t>
            </a:r>
          </a:p>
          <a:p>
            <a:pPr lvl="1"/>
            <a:r>
              <a:rPr lang="en-US" dirty="0"/>
              <a:t>Won’t delete!</a:t>
            </a:r>
          </a:p>
          <a:p>
            <a:r>
              <a:rPr lang="en-US" dirty="0"/>
              <a:t>Will clear all results a week before the event</a:t>
            </a:r>
          </a:p>
          <a:p>
            <a:pPr lvl="1"/>
            <a:r>
              <a:rPr lang="en-US" dirty="0"/>
              <a:t>So you can see if recording tests will work for you</a:t>
            </a:r>
          </a:p>
          <a:p>
            <a:r>
              <a:rPr lang="en-US" dirty="0"/>
              <a:t>Feedback on Connectathon chat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chat.fhir.org</a:t>
            </a:r>
            <a:r>
              <a:rPr lang="en-US" dirty="0"/>
              <a:t>/#narrow/stream/179207-connectathon-mgmt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20424-4101-F543-8276-49CABE475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FBD8-33E7-6A4B-8FBF-70F5B7F3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Details, details, details…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D8DC2-31E7-4F47-8590-220F072F0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E10B4-08B6-BF43-B234-D0242AC2BA59}"/>
              </a:ext>
            </a:extLst>
          </p:cNvPr>
          <p:cNvSpPr txBox="1"/>
          <p:nvPr/>
        </p:nvSpPr>
        <p:spPr>
          <a:xfrm>
            <a:off x="1645920" y="3680460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left in for reference – not going over this stull today</a:t>
            </a:r>
          </a:p>
        </p:txBody>
      </p:sp>
    </p:spTree>
    <p:extLst>
      <p:ext uri="{BB962C8B-B14F-4D97-AF65-F5344CB8AC3E}">
        <p14:creationId xmlns:p14="http://schemas.microsoft.com/office/powerpoint/2010/main" val="140102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ConMan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Connectathon reports are used to measure FHIR Maturity</a:t>
            </a:r>
          </a:p>
          <a:p>
            <a:pPr>
              <a:buFontTx/>
              <a:buChar char="-"/>
            </a:pPr>
            <a:r>
              <a:rPr lang="en-US" dirty="0"/>
              <a:t>More discrete reporting is necessary as the number of Implementation Guides being tested grows</a:t>
            </a:r>
          </a:p>
          <a:p>
            <a:pPr>
              <a:buFontTx/>
              <a:buChar char="-"/>
            </a:pPr>
            <a:r>
              <a:rPr lang="en-US" dirty="0"/>
              <a:t>IG’s are being tested at multiple tracks – this will keep reporting together.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1556591" y="4172390"/>
            <a:ext cx="5553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http://conman.clinfhir.com/connectathon.html?event=con27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37" y="429816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6774</TotalTime>
  <Words>1532</Words>
  <Application>Microsoft Macintosh PowerPoint</Application>
  <PresentationFormat>On-screen Show (16:9)</PresentationFormat>
  <Paragraphs>231</Paragraphs>
  <Slides>46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Calibri</vt:lpstr>
      <vt:lpstr>Arial</vt:lpstr>
      <vt:lpstr>Office Theme</vt:lpstr>
      <vt:lpstr>PowerPoint Presentation</vt:lpstr>
      <vt:lpstr>What is Connectathon Manager </vt:lpstr>
      <vt:lpstr>Where is it?</vt:lpstr>
      <vt:lpstr>Do you have to use it?</vt:lpstr>
      <vt:lpstr>Track setup: List tab</vt:lpstr>
      <vt:lpstr>Edit track</vt:lpstr>
      <vt:lpstr>Updates &amp; Testing</vt:lpstr>
      <vt:lpstr>Details, details, details…</vt:lpstr>
      <vt:lpstr>Why use ConMan?</vt:lpstr>
      <vt:lpstr>Login &amp; User creation</vt:lpstr>
      <vt:lpstr>Track Leads</vt:lpstr>
      <vt:lpstr>Goal in setting up a track</vt:lpstr>
      <vt:lpstr>ConMan Architecture</vt:lpstr>
      <vt:lpstr>Setting up a track</vt:lpstr>
      <vt:lpstr>Implementation Guide Set Up</vt:lpstr>
      <vt:lpstr>1a IG list and link to new/ edit</vt:lpstr>
      <vt:lpstr>1b Create / Edit IG entry</vt:lpstr>
      <vt:lpstr>Track Setup</vt:lpstr>
      <vt:lpstr>2a Track list tab</vt:lpstr>
      <vt:lpstr>2b Track edit dialog</vt:lpstr>
      <vt:lpstr>Scenarios</vt:lpstr>
      <vt:lpstr>3a Scenarios: General comments</vt:lpstr>
      <vt:lpstr>3b Scenarios: List and link to create / edit</vt:lpstr>
      <vt:lpstr>3c Scenarios: Create / Edit</vt:lpstr>
      <vt:lpstr>3d Scenarios: Roles</vt:lpstr>
      <vt:lpstr>All Users Setup</vt:lpstr>
      <vt:lpstr>Main tasks</vt:lpstr>
      <vt:lpstr>Person Setup</vt:lpstr>
      <vt:lpstr>1a Person setup</vt:lpstr>
      <vt:lpstr>1b Participation report</vt:lpstr>
      <vt:lpstr>Server Setup</vt:lpstr>
      <vt:lpstr>2a Servers</vt:lpstr>
      <vt:lpstr>2b Server details</vt:lpstr>
      <vt:lpstr>2c Associated tracks</vt:lpstr>
      <vt:lpstr>2d Server Capability</vt:lpstr>
      <vt:lpstr>2e Server query</vt:lpstr>
      <vt:lpstr>Client setup</vt:lpstr>
      <vt:lpstr>3a Clients</vt:lpstr>
      <vt:lpstr>Testing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hay</cp:lastModifiedBy>
  <cp:revision>69</cp:revision>
  <cp:lastPrinted>2021-02-02T20:58:23Z</cp:lastPrinted>
  <dcterms:modified xsi:type="dcterms:W3CDTF">2021-08-03T06:59:43Z</dcterms:modified>
</cp:coreProperties>
</file>